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dit.com/r/dataisbeautiful/comments/92o0oz/oc_religious_identity_across_greater_london/" TargetMode="External"/><Relationship Id="rId3" Type="http://schemas.openxmlformats.org/officeDocument/2006/relationships/hyperlink" Target="https://www.reddit.com/r/dataisbeautiful/comments/92o0oz/oc_religious_identity_across_greater_london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04ad972f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04ad972f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60ebdd1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60ebdd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u="sng">
                <a:solidFill>
                  <a:srgbClr val="8CB5D4"/>
                </a:solidFill>
                <a:highlight>
                  <a:srgbClr val="F4F4F4"/>
                </a:highlight>
                <a:hlinkClick r:id="rId2"/>
              </a:rPr>
              <a:t>Religious identity across Greater London</a:t>
            </a:r>
            <a:endParaRPr sz="1350" u="sng">
              <a:solidFill>
                <a:srgbClr val="8CB5D4"/>
              </a:solidFill>
              <a:highlight>
                <a:srgbClr val="F4F4F4"/>
              </a:highlight>
              <a:hlinkClick r:id="rId3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B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B"/>
                </a:solidFill>
                <a:highlight>
                  <a:srgbClr val="FFFFFF"/>
                </a:highlight>
              </a:rPr>
              <a:t>US County Diurnal Air Temperature by Month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4ad972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4ad972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60ebdd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60ebdd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04ad972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04ad972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4ad972f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4ad972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45c814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e45c814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e00175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e00175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de0017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de0017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45c814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45c814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0ebdd1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60ebdd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04ad972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04ad972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45c814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45c814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e45c814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e45c814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45c814d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45c814d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45c814d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e45c814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B"/>
                </a:solidFill>
                <a:highlight>
                  <a:srgbClr val="FFFFFF"/>
                </a:highlight>
              </a:rPr>
              <a:t>Religious identity across Greater London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4ad972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4ad972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eopardylabs.com/play/visualize-dat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ssroom.github.com/classrooms/41658328-lis-590-data-visualization-fall-2018" TargetMode="External"/><Relationship Id="rId4" Type="http://schemas.openxmlformats.org/officeDocument/2006/relationships/hyperlink" Target="https://guides.github.com/activities/hello-world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odecademy.com/learn/learn-pyth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inp2/Data-Viz-Fall2018" TargetMode="External"/><Relationship Id="rId4" Type="http://schemas.openxmlformats.org/officeDocument/2006/relationships/hyperlink" Target="https://classroom.github.com/classrooms/41658328-lis-590-data-visualization-fall-201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Visualization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2018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Imani Palmer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2"/>
          <p:cNvGrpSpPr/>
          <p:nvPr/>
        </p:nvGrpSpPr>
        <p:grpSpPr>
          <a:xfrm>
            <a:off x="152400" y="152400"/>
            <a:ext cx="2937200" cy="3545650"/>
            <a:chOff x="152400" y="152400"/>
            <a:chExt cx="2937200" cy="3545650"/>
          </a:xfrm>
        </p:grpSpPr>
        <p:pic>
          <p:nvPicPr>
            <p:cNvPr id="110" name="Google Shape;11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937200" cy="297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2"/>
            <p:cNvSpPr txBox="1"/>
            <p:nvPr/>
          </p:nvSpPr>
          <p:spPr>
            <a:xfrm>
              <a:off x="811425" y="3198850"/>
              <a:ext cx="1903800" cy="4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Histogram</a:t>
              </a:r>
              <a:endParaRPr/>
            </a:p>
          </p:txBody>
        </p:sp>
      </p:grpSp>
      <p:grpSp>
        <p:nvGrpSpPr>
          <p:cNvPr id="112" name="Google Shape;112;p22"/>
          <p:cNvGrpSpPr/>
          <p:nvPr/>
        </p:nvGrpSpPr>
        <p:grpSpPr>
          <a:xfrm>
            <a:off x="3210800" y="2072550"/>
            <a:ext cx="5749601" cy="2963315"/>
            <a:chOff x="3210800" y="2072550"/>
            <a:chExt cx="5749601" cy="2963315"/>
          </a:xfrm>
        </p:grpSpPr>
        <p:pic>
          <p:nvPicPr>
            <p:cNvPr id="113" name="Google Shape;11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0800" y="2571750"/>
              <a:ext cx="5749601" cy="2464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2"/>
            <p:cNvSpPr txBox="1"/>
            <p:nvPr/>
          </p:nvSpPr>
          <p:spPr>
            <a:xfrm>
              <a:off x="5036500" y="2072550"/>
              <a:ext cx="1903800" cy="4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Bubble Chart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278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496" y="1364613"/>
            <a:ext cx="4858906" cy="241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75" y="611625"/>
            <a:ext cx="8608650" cy="39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514925" y="1482400"/>
            <a:ext cx="83169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hlink"/>
                </a:solidFill>
                <a:hlinkClick r:id="rId3"/>
              </a:rPr>
              <a:t>Visualize Data Jeopardy</a:t>
            </a:r>
            <a:endParaRPr b="1"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Github &amp; Github Classroom</a:t>
            </a:r>
            <a:endParaRPr b="1"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Github Classroom: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u="sng">
                <a:solidFill>
                  <a:srgbClr val="000000"/>
                </a:solidFill>
                <a:hlinkClick r:id="rId3"/>
              </a:rPr>
              <a:t>https://classroom.github.com/classrooms/41658328-lis-590-data-visualization-fall-2018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Signing up for Github Classroom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Sign up for a Github account if you do not already have one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Tutorial for those new to github 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u="sng">
                <a:solidFill>
                  <a:srgbClr val="000000"/>
                </a:solidFill>
                <a:hlinkClick r:id="rId4"/>
              </a:rPr>
              <a:t>https://guides.github.com/activities/hello-world/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to Python and/or R</a:t>
            </a:r>
            <a:endParaRPr b="1"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Install Python and/or R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</a:rPr>
              <a:t>Tutorials</a:t>
            </a:r>
            <a:endParaRPr sz="3000">
              <a:solidFill>
                <a:srgbClr val="000000"/>
              </a:solidFill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○"/>
            </a:pPr>
            <a:r>
              <a:rPr lang="en" sz="3000" u="sng">
                <a:solidFill>
                  <a:srgbClr val="000000"/>
                </a:solidFill>
                <a:hlinkClick r:id="rId3"/>
              </a:rPr>
              <a:t>https://www.codecademy.com/learn/learn-python</a:t>
            </a:r>
            <a:endParaRPr sz="3000">
              <a:solidFill>
                <a:srgbClr val="000000"/>
              </a:solidFill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○"/>
            </a:pPr>
            <a:r>
              <a:rPr lang="en" sz="3000">
                <a:solidFill>
                  <a:srgbClr val="000000"/>
                </a:solidFill>
              </a:rPr>
              <a:t>https://onlinecourses.science.psu.edu/statprogram/tutorials/statistical-software/r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Write your first program using python and/or R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Homework Assignment 0</a:t>
            </a:r>
            <a:endParaRPr b="1"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Submit a computer program (any program) to Github Classroom</a:t>
            </a:r>
            <a:endParaRPr sz="3000">
              <a:solidFill>
                <a:srgbClr val="000000"/>
              </a:solidFill>
            </a:endParaRPr>
          </a:p>
          <a:p>
            <a:pPr indent="-4191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○"/>
            </a:pPr>
            <a:r>
              <a:rPr lang="en" sz="3000">
                <a:solidFill>
                  <a:srgbClr val="000000"/>
                </a:solidFill>
              </a:rPr>
              <a:t>Due date on Github Classroom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12075"/>
            <a:ext cx="8520600" cy="4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Github: </a:t>
            </a:r>
            <a:r>
              <a:rPr lang="en" sz="3000" u="sng">
                <a:solidFill>
                  <a:srgbClr val="000000"/>
                </a:solidFill>
                <a:hlinkClick r:id="rId3"/>
              </a:rPr>
              <a:t>https://github.com/inp2/Data-Viz-Fall2018</a:t>
            </a:r>
            <a:endParaRPr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Classroom: </a:t>
            </a:r>
            <a:r>
              <a:rPr lang="en" sz="3000" u="sng">
                <a:solidFill>
                  <a:srgbClr val="000000"/>
                </a:solidFill>
                <a:hlinkClick r:id="rId4"/>
              </a:rPr>
              <a:t>https://classroom.github.com/classrooms/41658328-lis-590-data-visualization-fall-2018</a:t>
            </a:r>
            <a:endParaRPr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Slack: datavizuiucfall2018.slack.com</a:t>
            </a:r>
            <a:endParaRPr sz="30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Schedule</a:t>
            </a:r>
            <a:endParaRPr b="1" sz="360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 (Aug 27th - Aug 31st): Introduction, syllabus, examples of visualization, and installation of packages (jupyter notebook, &amp; python)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2 (Sept 3rd - Sept 7th): Dealing with Data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3 (Sept 10th - Sept 11th): Basic Principles of Data </a:t>
            </a:r>
            <a:r>
              <a:rPr lang="en">
                <a:solidFill>
                  <a:srgbClr val="24292E"/>
                </a:solidFill>
              </a:rPr>
              <a:t>Visualization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4 (Sept 17th - Sept 21st): Simple Plotting: Quantitative Plots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5 (Sept 24th - Sept 28th): Binning Filtering, Smoothing, Multiplots, Histograms, &amp; Distributions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6 (Oct 1st - Oct 5th): Images: color theory, colormaps, generating visualizations of images and image-like quantities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280875"/>
            <a:ext cx="8520600" cy="45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7 (Oct 8th - Oct 12th): Geospatial visualizations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8 (Oct 15th - Oct 19th): Synthesizing multiple datasets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9 (Oct 22nd - Oct 26th): Software ecosystem around visualization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10 (Oct 29th - Nov 2nd): Network visualization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11 (Nov 5th - Nov 9th): Statistical visualization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12 (Nov 12th - Nov 16th): Interactive visualizations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13 (Nov 19th - Nov 23rd): Thanksgiving Break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14: (Nov 26th - Nov 30th): Advanced visualizations</a:t>
            </a:r>
            <a:endParaRPr>
              <a:solidFill>
                <a:srgbClr val="24292E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Week 15: (Dec 4th - Dec 7th): Group presentations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Overview</a:t>
            </a:r>
            <a:endParaRPr b="1" sz="3600"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What are the components of an effective visualization of quantitative data?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What tools and ecosystems are available for visualizing data?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What systems can be put in place to generate visualizations rapidly and with high-fidelity representation?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Overview</a:t>
            </a:r>
            <a:endParaRPr b="1" sz="3600"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Students will be able to communicate information and data through visual representation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Students will be able to examine a visualization and understand how it can be improved upon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Students will have facility with the commonplace tools used for visualization, and a deeper understanding of where those tools have shortcomings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Grading</a:t>
            </a:r>
            <a:endParaRPr b="1" sz="3000"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Assignments</a:t>
            </a:r>
            <a:r>
              <a:rPr lang="en" sz="3000">
                <a:solidFill>
                  <a:srgbClr val="000000"/>
                </a:solidFill>
              </a:rPr>
              <a:t> worth 60%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Final project worth 40%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Visualizations</a:t>
            </a:r>
            <a:endParaRPr b="1"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152400" y="152400"/>
            <a:ext cx="4714875" cy="2625025"/>
            <a:chOff x="152400" y="152400"/>
            <a:chExt cx="4714875" cy="2625025"/>
          </a:xfrm>
        </p:grpSpPr>
        <p:pic>
          <p:nvPicPr>
            <p:cNvPr id="100" name="Google Shape;10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4714875" cy="22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1"/>
            <p:cNvSpPr txBox="1"/>
            <p:nvPr/>
          </p:nvSpPr>
          <p:spPr>
            <a:xfrm>
              <a:off x="1357550" y="2387425"/>
              <a:ext cx="25434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Scatter Plot</a:t>
              </a:r>
              <a:endParaRPr/>
            </a:p>
          </p:txBody>
        </p:sp>
      </p:grpSp>
      <p:grpSp>
        <p:nvGrpSpPr>
          <p:cNvPr id="102" name="Google Shape;102;p21"/>
          <p:cNvGrpSpPr/>
          <p:nvPr/>
        </p:nvGrpSpPr>
        <p:grpSpPr>
          <a:xfrm>
            <a:off x="5050875" y="1888100"/>
            <a:ext cx="3971925" cy="3064097"/>
            <a:chOff x="5050875" y="1888100"/>
            <a:chExt cx="3971925" cy="3064097"/>
          </a:xfrm>
        </p:grpSpPr>
        <p:pic>
          <p:nvPicPr>
            <p:cNvPr id="103" name="Google Shape;10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0875" y="2508600"/>
              <a:ext cx="3971925" cy="2443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1"/>
            <p:cNvSpPr txBox="1"/>
            <p:nvPr/>
          </p:nvSpPr>
          <p:spPr>
            <a:xfrm>
              <a:off x="6054400" y="1888100"/>
              <a:ext cx="21534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Pie Chart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